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0160000" cy="7620000"/>
  <p:notesSz cx="6858000" cy="9144000"/>
  <p:defaultTextStyle>
    <a:lvl1pPr algn="ctr" defTabSz="457200">
      <a:defRPr sz="3200">
        <a:latin typeface="Gill Sans"/>
        <a:ea typeface="Gill Sans"/>
        <a:cs typeface="Gill Sans"/>
        <a:sym typeface="Gill Sans"/>
      </a:defRPr>
    </a:lvl1pPr>
    <a:lvl2pPr indent="342900" algn="ctr" defTabSz="457200">
      <a:defRPr sz="3200">
        <a:latin typeface="Gill Sans"/>
        <a:ea typeface="Gill Sans"/>
        <a:cs typeface="Gill Sans"/>
        <a:sym typeface="Gill Sans"/>
      </a:defRPr>
    </a:lvl2pPr>
    <a:lvl3pPr indent="685800" algn="ctr" defTabSz="457200">
      <a:defRPr sz="3200">
        <a:latin typeface="Gill Sans"/>
        <a:ea typeface="Gill Sans"/>
        <a:cs typeface="Gill Sans"/>
        <a:sym typeface="Gill Sans"/>
      </a:defRPr>
    </a:lvl3pPr>
    <a:lvl4pPr indent="1028700" algn="ctr" defTabSz="457200">
      <a:defRPr sz="3200">
        <a:latin typeface="Gill Sans"/>
        <a:ea typeface="Gill Sans"/>
        <a:cs typeface="Gill Sans"/>
        <a:sym typeface="Gill Sans"/>
      </a:defRPr>
    </a:lvl4pPr>
    <a:lvl5pPr indent="1371600" algn="ctr" defTabSz="457200">
      <a:defRPr sz="3200">
        <a:latin typeface="Gill Sans"/>
        <a:ea typeface="Gill Sans"/>
        <a:cs typeface="Gill Sans"/>
        <a:sym typeface="Gill Sans"/>
      </a:defRPr>
    </a:lvl5pPr>
    <a:lvl6pPr indent="1714500" algn="ctr" defTabSz="457200">
      <a:defRPr sz="3200">
        <a:latin typeface="Gill Sans"/>
        <a:ea typeface="Gill Sans"/>
        <a:cs typeface="Gill Sans"/>
        <a:sym typeface="Gill Sans"/>
      </a:defRPr>
    </a:lvl6pPr>
    <a:lvl7pPr indent="2057400" algn="ctr" defTabSz="457200">
      <a:defRPr sz="3200">
        <a:latin typeface="Gill Sans"/>
        <a:ea typeface="Gill Sans"/>
        <a:cs typeface="Gill Sans"/>
        <a:sym typeface="Gill Sans"/>
      </a:defRPr>
    </a:lvl7pPr>
    <a:lvl8pPr indent="2400300" algn="ctr" defTabSz="457200">
      <a:defRPr sz="3200">
        <a:latin typeface="Gill Sans"/>
        <a:ea typeface="Gill Sans"/>
        <a:cs typeface="Gill Sans"/>
        <a:sym typeface="Gill Sans"/>
      </a:defRPr>
    </a:lvl8pPr>
    <a:lvl9pPr indent="2743200" algn="ctr" defTabSz="457200">
      <a:defRPr sz="3200"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defRPr sz="1600">
        <a:latin typeface="Lucida Grande"/>
        <a:ea typeface="Lucida Grande"/>
        <a:cs typeface="Lucida Grande"/>
        <a:sym typeface="Lucida Grande"/>
      </a:defRPr>
    </a:lvl1pPr>
    <a:lvl2pPr indent="228600" defTabSz="457200">
      <a:defRPr sz="1600">
        <a:latin typeface="Lucida Grande"/>
        <a:ea typeface="Lucida Grande"/>
        <a:cs typeface="Lucida Grande"/>
        <a:sym typeface="Lucida Grande"/>
      </a:defRPr>
    </a:lvl2pPr>
    <a:lvl3pPr indent="457200" defTabSz="457200">
      <a:defRPr sz="1600">
        <a:latin typeface="Lucida Grande"/>
        <a:ea typeface="Lucida Grande"/>
        <a:cs typeface="Lucida Grande"/>
        <a:sym typeface="Lucida Grande"/>
      </a:defRPr>
    </a:lvl3pPr>
    <a:lvl4pPr indent="685800" defTabSz="457200">
      <a:defRPr sz="1600">
        <a:latin typeface="Lucida Grande"/>
        <a:ea typeface="Lucida Grande"/>
        <a:cs typeface="Lucida Grande"/>
        <a:sym typeface="Lucida Grande"/>
      </a:defRPr>
    </a:lvl4pPr>
    <a:lvl5pPr indent="914400" defTabSz="457200">
      <a:defRPr sz="1600">
        <a:latin typeface="Lucida Grande"/>
        <a:ea typeface="Lucida Grande"/>
        <a:cs typeface="Lucida Grande"/>
        <a:sym typeface="Lucida Grande"/>
      </a:defRPr>
    </a:lvl5pPr>
    <a:lvl6pPr indent="1143000" defTabSz="457200">
      <a:defRPr sz="1600">
        <a:latin typeface="Lucida Grande"/>
        <a:ea typeface="Lucida Grande"/>
        <a:cs typeface="Lucida Grande"/>
        <a:sym typeface="Lucida Grande"/>
      </a:defRPr>
    </a:lvl6pPr>
    <a:lvl7pPr indent="1371600" defTabSz="457200">
      <a:defRPr sz="1600">
        <a:latin typeface="Lucida Grande"/>
        <a:ea typeface="Lucida Grande"/>
        <a:cs typeface="Lucida Grande"/>
        <a:sym typeface="Lucida Grande"/>
      </a:defRPr>
    </a:lvl7pPr>
    <a:lvl8pPr indent="1600200" defTabSz="457200">
      <a:defRPr sz="1600">
        <a:latin typeface="Lucida Grande"/>
        <a:ea typeface="Lucida Grande"/>
        <a:cs typeface="Lucida Grande"/>
        <a:sym typeface="Lucida Grande"/>
      </a:defRPr>
    </a:lvl8pPr>
    <a:lvl9pPr indent="1828800" defTabSz="457200">
      <a:defRPr sz="16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35000" indent="-317500">
              <a:spcBef>
                <a:spcPts val="800"/>
              </a:spcBef>
              <a:buChar char="❖"/>
              <a:defRPr sz="1600"/>
            </a:lvl2pPr>
            <a:lvl3pPr marL="952500" indent="-317500">
              <a:spcBef>
                <a:spcPts val="600"/>
              </a:spcBef>
              <a:buFontTx/>
              <a:buChar char="‣"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6196889" y="6572250"/>
            <a:ext cx="2540001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/>
            </a:pPr>
            <a:r>
              <a:rPr i="1" sz="1200"/>
              <a:t>Explorations in Computing</a:t>
            </a:r>
          </a:p>
        </p:txBody>
      </p:sp>
      <p:pic>
        <p:nvPicPr>
          <p:cNvPr id="9" name="logo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97900" y="6273800"/>
            <a:ext cx="992188" cy="107086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/>
          <p:nvPr/>
        </p:nvSpPr>
        <p:spPr>
          <a:xfrm>
            <a:off x="6197600" y="6769100"/>
            <a:ext cx="25400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2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200"/>
              <a:t>© 2015 John S. Conery </a:t>
            </a: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990600" y="203200"/>
            <a:ext cx="8178800" cy="11176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245100" y="2387600"/>
            <a:ext cx="3937000" cy="4470400"/>
          </a:xfrm>
          <a:prstGeom prst="rect">
            <a:avLst/>
          </a:prstGeom>
        </p:spPr>
        <p:txBody>
          <a:bodyPr/>
          <a:lstStyle>
            <a:lvl1pPr marL="634320" indent="-316820"/>
            <a:lvl2pPr marL="1015320" indent="-253320">
              <a:spcBef>
                <a:spcPts val="800"/>
              </a:spcBef>
              <a:buChar char="❖"/>
              <a:defRPr sz="1600"/>
            </a:lvl2pPr>
            <a:lvl3pPr marL="0" indent="0">
              <a:spcBef>
                <a:spcPts val="600"/>
              </a:spcBef>
              <a:buSzTx/>
              <a:buFontTx/>
              <a:buNone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508000" y="203200"/>
            <a:ext cx="8890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508000" y="1752600"/>
            <a:ext cx="8890000" cy="5321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635000" indent="-317500">
              <a:spcBef>
                <a:spcPts val="800"/>
              </a:spcBef>
              <a:buChar char="❖"/>
              <a:defRPr sz="1600"/>
            </a:lvl2pPr>
            <a:lvl3pPr marL="952500" indent="-317500">
              <a:spcBef>
                <a:spcPts val="600"/>
              </a:spcBef>
              <a:buFontTx/>
              <a:buChar char="‣"/>
              <a:defRPr sz="1400"/>
            </a:lvl3pPr>
            <a:lvl4pPr>
              <a:spcBef>
                <a:spcPts val="600"/>
              </a:spcBef>
              <a:buFontTx/>
              <a:defRPr sz="1400"/>
            </a:lvl4pPr>
            <a:lvl5pPr>
              <a:spcBef>
                <a:spcPts val="6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2000"/>
              <a:t>Body Level One</a:t>
            </a:r>
            <a:endParaRPr sz="2000"/>
          </a:p>
          <a:p>
            <a:pPr lvl="1">
              <a:defRPr sz="1800"/>
            </a:pPr>
            <a:r>
              <a:rPr sz="1600"/>
              <a:t>Body Level Two</a:t>
            </a:r>
            <a:endParaRPr sz="16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  <p:transition spd="med" advClick="1"/>
  <p:txStyles>
    <p:titleStyle>
      <a:lvl1pPr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1pPr>
      <a:lvl2pPr indent="2286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2pPr>
      <a:lvl3pPr indent="4572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3pPr>
      <a:lvl4pPr indent="6858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4pPr>
      <a:lvl5pPr indent="9144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5pPr>
      <a:lvl6pPr indent="11430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6pPr>
      <a:lvl7pPr indent="13716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7pPr>
      <a:lvl8pPr indent="16002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8pPr>
      <a:lvl9pPr indent="1828800" defTabSz="457200">
        <a:defRPr b="1" sz="3600">
          <a:solidFill>
            <a:srgbClr val="007D64"/>
          </a:solidFill>
          <a:latin typeface="+mn-lt"/>
          <a:ea typeface="+mn-ea"/>
          <a:cs typeface="+mn-cs"/>
          <a:sym typeface="Helvetica"/>
        </a:defRPr>
      </a:lvl9pPr>
    </p:titleStyle>
    <p:bodyStyle>
      <a:lvl1pPr marL="317500" indent="-317500" defTabSz="457200">
        <a:spcBef>
          <a:spcPts val="1200"/>
        </a:spcBef>
        <a:buSzPct val="80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1pPr>
      <a:lvl2pPr marL="714375" indent="-396875" defTabSz="457200">
        <a:spcBef>
          <a:spcPts val="1200"/>
        </a:spcBef>
        <a:buSzPct val="80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2pPr>
      <a:lvl3pPr marL="1088571" indent="-453571" defTabSz="457200">
        <a:spcBef>
          <a:spcPts val="1200"/>
        </a:spcBef>
        <a:buSzPct val="171000"/>
        <a:buFont typeface="Zapf Dingbats"/>
        <a:buChar char="✦"/>
        <a:defRPr sz="2000">
          <a:latin typeface="+mn-lt"/>
          <a:ea typeface="+mn-ea"/>
          <a:cs typeface="+mn-cs"/>
          <a:sym typeface="Helvetica"/>
        </a:defRPr>
      </a:lvl3pPr>
      <a:lvl4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4pPr>
      <a:lvl5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5pPr>
      <a:lvl6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6pPr>
      <a:lvl7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7pPr>
      <a:lvl8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8pPr>
      <a:lvl9pPr defTabSz="457200">
        <a:spcBef>
          <a:spcPts val="1200"/>
        </a:spcBef>
        <a:buFont typeface="Zapf Dingbats"/>
        <a:defRPr sz="2000">
          <a:latin typeface="+mn-lt"/>
          <a:ea typeface="+mn-ea"/>
          <a:cs typeface="+mn-cs"/>
          <a:sym typeface="Helvetica"/>
        </a:defRPr>
      </a:lvl9pPr>
    </p:bodyStyle>
    <p:otherStyle>
      <a:lvl1pPr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457200">
        <a:defRPr sz="1400"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hyperlink" Target="http://www.computerhistory.org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657324" y="425450"/>
            <a:ext cx="88392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4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07D64"/>
                </a:solidFill>
              </a:rPr>
              <a:t>Slides for Chapter 1</a:t>
            </a:r>
          </a:p>
        </p:txBody>
      </p:sp>
      <p:sp>
        <p:nvSpPr>
          <p:cNvPr id="18" name="Shape 18"/>
          <p:cNvSpPr/>
          <p:nvPr/>
        </p:nvSpPr>
        <p:spPr>
          <a:xfrm>
            <a:off x="609600" y="1130300"/>
            <a:ext cx="2386286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20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7D64"/>
                </a:solidFill>
              </a:rPr>
              <a:t>Note to Instructors</a:t>
            </a:r>
          </a:p>
        </p:txBody>
      </p:sp>
      <p:sp>
        <p:nvSpPr>
          <p:cNvPr id="19" name="Shape 19"/>
          <p:cNvSpPr/>
          <p:nvPr/>
        </p:nvSpPr>
        <p:spPr>
          <a:xfrm>
            <a:off x="635000" y="3987800"/>
            <a:ext cx="1060227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20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7D64"/>
                </a:solidFill>
              </a:rPr>
              <a:t>License</a:t>
            </a:r>
          </a:p>
        </p:txBody>
      </p:sp>
      <p:sp>
        <p:nvSpPr>
          <p:cNvPr id="20" name="Shape 20"/>
          <p:cNvSpPr/>
          <p:nvPr/>
        </p:nvSpPr>
        <p:spPr>
          <a:xfrm>
            <a:off x="3136900" y="6858000"/>
            <a:ext cx="3263900" cy="381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1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sz="1800"/>
            </a:pPr>
            <a:r>
              <a:rPr sz="1400"/>
              <a:t>© 2015 John S. Conery </a:t>
            </a:r>
          </a:p>
        </p:txBody>
      </p:sp>
      <p:sp>
        <p:nvSpPr>
          <p:cNvPr id="21" name="Shape 21"/>
          <p:cNvSpPr/>
          <p:nvPr/>
        </p:nvSpPr>
        <p:spPr>
          <a:xfrm>
            <a:off x="1016000" y="4521200"/>
            <a:ext cx="7975600" cy="22606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The slides in this Keynote document are based on copyrighted material from </a:t>
            </a:r>
            <a:r>
              <a:rPr i="1" sz="1400">
                <a:latin typeface="+mn-lt"/>
                <a:ea typeface="+mn-ea"/>
                <a:cs typeface="+mn-cs"/>
                <a:sym typeface="Helvetica"/>
              </a:rPr>
              <a:t>Explorations in Computing:  An Introduction to Computer Science and Python Programming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, by John S. Conery.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These slides are provided free of charge to instructors who are using the textbook for their courses.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Instructors may alter the slides for use in their own courses, including but not limited to: adding new slides, altering the wording or images found on these slides, or deleting slides.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Instructors may distribute printed copies of the slides, either in hard copy or as electronic copies in PDF form, provided the copyright notice below is reproduced on the first slide.</a:t>
            </a:r>
          </a:p>
        </p:txBody>
      </p:sp>
      <p:sp>
        <p:nvSpPr>
          <p:cNvPr id="22" name="Shape 22"/>
          <p:cNvSpPr/>
          <p:nvPr/>
        </p:nvSpPr>
        <p:spPr>
          <a:xfrm>
            <a:off x="1016000" y="1663700"/>
            <a:ext cx="7975600" cy="2032000"/>
          </a:xfrm>
          <a:prstGeom prst="rect">
            <a:avLst/>
          </a:prstGeom>
          <a:ln w="25400" cap="rnd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This Keynote document contains the slides for “Introduction”, Chapter 1 of </a:t>
            </a:r>
            <a:r>
              <a:rPr i="1" sz="1400">
                <a:latin typeface="+mn-lt"/>
                <a:ea typeface="+mn-ea"/>
                <a:cs typeface="+mn-cs"/>
                <a:sym typeface="Helvetica"/>
              </a:rPr>
              <a:t>Explorations in Computing:  An Introduction to Computer Science and Python Programming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The book invites students to explore ideas in computer science through interactive tutorials where they type expressions in Python and immediately see the results, either in a terminal window or a 2D graphics window.</a:t>
            </a:r>
            <a:endParaRPr sz="1400">
              <a:latin typeface="+mn-lt"/>
              <a:ea typeface="+mn-ea"/>
              <a:cs typeface="+mn-cs"/>
              <a:sym typeface="Helvetica"/>
            </a:endParaRPr>
          </a:p>
          <a:p>
            <a:pPr lvl="0" algn="l">
              <a:spcBef>
                <a:spcPts val="800"/>
              </a:spcBef>
              <a:defRPr sz="1800"/>
            </a:pPr>
            <a:r>
              <a:rPr sz="1400">
                <a:latin typeface="+mn-lt"/>
                <a:ea typeface="+mn-ea"/>
                <a:cs typeface="+mn-cs"/>
                <a:sym typeface="Helvetica"/>
              </a:rPr>
              <a:t>Instructors are </a:t>
            </a:r>
            <a:r>
              <a:rPr sz="14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rPr>
              <a:t>strongly encouraged to have a Python session running concurrently</a:t>
            </a:r>
            <a:r>
              <a:rPr sz="1400">
                <a:latin typeface="+mn-lt"/>
                <a:ea typeface="+mn-ea"/>
                <a:cs typeface="+mn-cs"/>
                <a:sym typeface="Helvetica"/>
              </a:rPr>
              <a:t> with Keynote in order to give live demonstrations of the Python code shown on the slides.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Recap: Computational Limits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An interesting theme showed up on the previous slides</a:t>
            </a:r>
            <a:endParaRPr sz="2000"/>
          </a:p>
          <a:p>
            <a:pPr lvl="0">
              <a:defRPr sz="1800"/>
            </a:pPr>
            <a:r>
              <a:rPr sz="2000"/>
              <a:t>Some tasks that computers cannot perform are also impossible for humans</a:t>
            </a:r>
            <a:endParaRPr sz="2000"/>
          </a:p>
          <a:p>
            <a:pPr lvl="0">
              <a:defRPr sz="1800"/>
            </a:pPr>
            <a:r>
              <a:rPr sz="2000"/>
              <a:t>The difficulty is in the </a:t>
            </a:r>
            <a:r>
              <a:rPr b="1" i="1" sz="2000"/>
              <a:t>nature of the problem</a:t>
            </a:r>
            <a:r>
              <a:rPr sz="2000"/>
              <a:t>, not the person or thing trying to solve it</a:t>
            </a:r>
            <a:endParaRPr sz="2000"/>
          </a:p>
          <a:p>
            <a:pPr lvl="0">
              <a:defRPr sz="1800"/>
            </a:pPr>
            <a:r>
              <a:rPr sz="2000"/>
              <a:t>A problem might not be solvable by humans or computers because</a:t>
            </a:r>
            <a:endParaRPr sz="2000"/>
          </a:p>
          <a:p>
            <a:pPr lvl="1">
              <a:defRPr sz="1800"/>
            </a:pPr>
            <a:r>
              <a:rPr sz="1600"/>
              <a:t>some attributes are not quantifiable (quality of life at a university)</a:t>
            </a:r>
            <a:endParaRPr sz="1600"/>
          </a:p>
          <a:p>
            <a:pPr lvl="1">
              <a:defRPr sz="1800"/>
            </a:pPr>
            <a:r>
              <a:rPr sz="1600"/>
              <a:t>it is impractical (chess)</a:t>
            </a:r>
            <a:endParaRPr sz="1600"/>
          </a:p>
          <a:p>
            <a:pPr lvl="1">
              <a:defRPr sz="1800"/>
            </a:pPr>
            <a:r>
              <a:rPr sz="1600"/>
              <a:t>it is impossible (halt checker)</a:t>
            </a:r>
            <a:endParaRPr sz="1600"/>
          </a:p>
          <a:p>
            <a:pPr lvl="0">
              <a:defRPr sz="1800"/>
            </a:pPr>
            <a:r>
              <a:rPr sz="2000"/>
              <a:t>Problems that humans can solve but computers can’t are often described in terms of “intelligence”</a:t>
            </a:r>
            <a:endParaRPr sz="2000"/>
          </a:p>
          <a:p>
            <a:pPr lvl="1">
              <a:defRPr sz="1800"/>
            </a:pPr>
            <a:r>
              <a:rPr sz="1600"/>
              <a:t>natural language processing, planning, design, ...</a:t>
            </a:r>
            <a:endParaRPr sz="1600"/>
          </a:p>
          <a:p>
            <a:pPr lvl="1">
              <a:defRPr sz="1800"/>
            </a:pPr>
            <a:r>
              <a:rPr sz="1600"/>
              <a:t>an active area of CS research:  artificial intelligence (AI)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Computation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508000" y="1816100"/>
            <a:ext cx="8890000" cy="4813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 </a:t>
            </a:r>
            <a:r>
              <a:rPr b="1" i="1" sz="2000"/>
              <a:t>computation</a:t>
            </a:r>
            <a:r>
              <a:rPr sz="2000"/>
              <a:t> is a sequence of well-defined operations that lead from an initial starting point to a desired final outcome.</a:t>
            </a:r>
            <a:endParaRPr sz="2000"/>
          </a:p>
          <a:p>
            <a:pPr lvl="1">
              <a:defRPr sz="1800"/>
            </a:pPr>
            <a:r>
              <a:rPr sz="1600"/>
              <a:t>note this definition does not include the word “computer”</a:t>
            </a:r>
            <a:endParaRPr sz="1600"/>
          </a:p>
          <a:p>
            <a:pPr lvl="1">
              <a:defRPr sz="1800"/>
            </a:pPr>
            <a:r>
              <a:rPr sz="1600"/>
              <a:t>a computation is a </a:t>
            </a:r>
            <a:r>
              <a:rPr b="1" i="1" sz="1600"/>
              <a:t>process</a:t>
            </a:r>
            <a:r>
              <a:rPr sz="1600"/>
              <a:t> that can be carried out by a person or a machine</a:t>
            </a:r>
            <a:endParaRPr sz="1600"/>
          </a:p>
          <a:p>
            <a:pPr lvl="1">
              <a:defRPr sz="1800"/>
            </a:pPr>
            <a:r>
              <a:rPr sz="1600"/>
              <a:t>the same computation might be carried out using any one of a number of different technologies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723900" y="4381500"/>
            <a:ext cx="7899400" cy="2451100"/>
            <a:chOff x="0" y="0"/>
            <a:chExt cx="7899400" cy="2451100"/>
          </a:xfrm>
        </p:grpSpPr>
        <p:pic>
          <p:nvPicPr>
            <p:cNvPr id="65" name="images%3Fq%3Dabacus%26start%3D273%26gbv%3D2%26ndsp%3D21%26hl%3Den%26safe%3Dactive%26sa%3DN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65200" y="1270000"/>
              <a:ext cx="1625600" cy="1092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6" name="images%3Fq%3Dcalculator%26gbv%3D2%26hl%3Den%26safe%3Dactive%26sa%3DG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40000" y="457200"/>
              <a:ext cx="1651000" cy="1320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7" name="images%3Fq%3Dlaptop%26gbv%3D2%26hl%3Den%26safe%3Dactive%26sa%3DG.png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45000" y="0"/>
              <a:ext cx="1689100" cy="1371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8" name="images%3Fq%3Dcray-1%26gbv%3D2%26hl%3Den%26safe%3Dactive%26sa%3DG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515100" y="711200"/>
              <a:ext cx="1384300" cy="1739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9" name="images%3Fq%3D%2522paper%2Band%2Bpencil%2522%26start%3D42%26gbv%3D2%26ndsp%3D21%26hl%3Den%26safe%3Dactive%26sa%3DN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76200"/>
              <a:ext cx="1562100" cy="1219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Example: Average Age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As an example of a computation, suppose a scientist wants to calculate the average of a set of data points</a:t>
            </a:r>
            <a:endParaRPr sz="2000"/>
          </a:p>
          <a:p>
            <a:pPr lvl="1">
              <a:defRPr sz="1800"/>
            </a:pPr>
            <a:r>
              <a:rPr sz="1600"/>
              <a:t>in this case “average” means “arithmetic mean”</a:t>
            </a:r>
            <a:endParaRPr sz="1600"/>
          </a:p>
          <a:p>
            <a:pPr lvl="1">
              <a:defRPr sz="1800"/>
            </a:pPr>
            <a:r>
              <a:rPr sz="1600"/>
              <a:t>method: compute the sum of the values, then divide by the number of data points</a:t>
            </a:r>
            <a:endParaRPr sz="1600"/>
          </a:p>
          <a:p>
            <a:pPr lvl="0">
              <a:defRPr sz="1800"/>
            </a:pPr>
            <a:r>
              <a:rPr sz="2000"/>
              <a:t>For a small data set one could use paper and pencil or a hand calculator</a:t>
            </a:r>
            <a:endParaRPr sz="2000"/>
          </a:p>
          <a:p>
            <a:pPr lvl="0">
              <a:defRPr sz="1800"/>
            </a:pPr>
            <a:r>
              <a:rPr sz="2000"/>
              <a:t>For larger data sets one would probably use a computer</a:t>
            </a:r>
          </a:p>
        </p:txBody>
      </p:sp>
      <p:grpSp>
        <p:nvGrpSpPr>
          <p:cNvPr id="76" name="Group 76"/>
          <p:cNvGrpSpPr/>
          <p:nvPr/>
        </p:nvGrpSpPr>
        <p:grpSpPr>
          <a:xfrm>
            <a:off x="7785100" y="4495800"/>
            <a:ext cx="1200150" cy="1536700"/>
            <a:chOff x="0" y="0"/>
            <a:chExt cx="1200150" cy="1536700"/>
          </a:xfrm>
        </p:grpSpPr>
        <p:pic>
          <p:nvPicPr>
            <p:cNvPr id="74" name="images%3Fq%3Dcalculator%26gbv%3D2%26hl%3Den%26safe%3Dactive%26sa%3DG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876300"/>
              <a:ext cx="825500" cy="6604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5" name="images%3Fq%3D%2522paper%2Band%2Bpencil%2522%26start%3D42%26gbv%3D2%26ndsp%3D21%26hl%3Den%26safe%3Dactive%26sa%3DN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19100" y="0"/>
              <a:ext cx="781050" cy="609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7" name="images%3Fq%3Dlaptop%26gbv%3D2%26hl%3Den%26safe%3Dactive%26sa%3DG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97900" y="6083300"/>
            <a:ext cx="844550" cy="68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algorithm-exampl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39130" y="4346713"/>
            <a:ext cx="6335555" cy="27580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An Old Idea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idea that problems can be solved by following a detailed set of instructions is very old</a:t>
            </a:r>
            <a:endParaRPr sz="2000"/>
          </a:p>
          <a:p>
            <a:pPr lvl="1">
              <a:defRPr sz="1800"/>
            </a:pPr>
            <a:r>
              <a:rPr sz="1600"/>
              <a:t>ancient Greek, Persian, and Chinese philosophers all developed computational approaches to solving arithmetic problems</a:t>
            </a:r>
            <a:endParaRPr sz="1600"/>
          </a:p>
          <a:p>
            <a:pPr lvl="1">
              <a:defRPr sz="1800"/>
            </a:pPr>
            <a:r>
              <a:rPr sz="1600"/>
              <a:t>example: the Sieve of Eratosthenes, a method for finding prime numbers</a:t>
            </a:r>
            <a:endParaRPr sz="1600"/>
          </a:p>
          <a:p>
            <a:pPr lvl="0">
              <a:spcBef>
                <a:spcPts val="3200"/>
              </a:spcBef>
              <a:defRPr sz="1800"/>
            </a:pPr>
            <a:r>
              <a:rPr sz="2000"/>
              <a:t>Until the 1940s the word “computer” was a job title</a:t>
            </a:r>
            <a:endParaRPr sz="2000"/>
          </a:p>
          <a:p>
            <a:pPr lvl="1">
              <a:defRPr sz="1800"/>
            </a:pPr>
            <a:r>
              <a:rPr sz="1600"/>
              <a:t>computers were people trained to </a:t>
            </a:r>
            <a:br>
              <a:rPr sz="1600"/>
            </a:br>
            <a:r>
              <a:rPr sz="1600"/>
              <a:t>carry out mathematical operations</a:t>
            </a:r>
            <a:endParaRPr sz="1600"/>
          </a:p>
          <a:p>
            <a:pPr lvl="1">
              <a:defRPr sz="1800"/>
            </a:pPr>
            <a:r>
              <a:rPr sz="1600"/>
              <a:t>they followed a set of precise instructions </a:t>
            </a:r>
            <a:br>
              <a:rPr sz="1600"/>
            </a:br>
            <a:r>
              <a:rPr sz="1600"/>
              <a:t>required to create mathematical tables used </a:t>
            </a:r>
            <a:br>
              <a:rPr sz="1600"/>
            </a:br>
            <a:r>
              <a:rPr sz="1600"/>
              <a:t>for navigation, astronomy, business</a:t>
            </a:r>
          </a:p>
        </p:txBody>
      </p:sp>
      <p:grpSp>
        <p:nvGrpSpPr>
          <p:cNvPr id="84" name="Group 84"/>
          <p:cNvGrpSpPr/>
          <p:nvPr/>
        </p:nvGrpSpPr>
        <p:grpSpPr>
          <a:xfrm>
            <a:off x="4468572" y="4025900"/>
            <a:ext cx="4751628" cy="3086100"/>
            <a:chOff x="0" y="0"/>
            <a:chExt cx="4751627" cy="3086100"/>
          </a:xfrm>
        </p:grpSpPr>
        <p:pic>
          <p:nvPicPr>
            <p:cNvPr id="82" name="k799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19627" y="0"/>
              <a:ext cx="2032001" cy="30861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76200" dist="50800" dir="2700000">
                <a:srgbClr val="797979">
                  <a:alpha val="75000"/>
                </a:srgbClr>
              </a:outerShdw>
            </a:effectLst>
          </p:spPr>
        </p:pic>
        <p:sp>
          <p:nvSpPr>
            <p:cNvPr id="83" name="Shape 83"/>
            <p:cNvSpPr/>
            <p:nvPr/>
          </p:nvSpPr>
          <p:spPr>
            <a:xfrm>
              <a:off x="0" y="2628900"/>
              <a:ext cx="2527300" cy="457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0" algn="r">
                <a:defRPr sz="1800"/>
              </a:pPr>
              <a:r>
                <a:rPr sz="1200"/>
                <a:t>David Allen Grier</a:t>
              </a:r>
              <a:endParaRPr sz="1200"/>
            </a:p>
            <a:p>
              <a:pPr lvl="0" algn="r">
                <a:defRPr sz="1800"/>
              </a:pPr>
              <a:r>
                <a:rPr sz="1200"/>
                <a:t>Princeton University Press, 2007</a:t>
              </a:r>
            </a:p>
          </p:txBody>
        </p:sp>
      </p:grp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What is Computer Science?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Computer science is the </a:t>
            </a:r>
            <a:r>
              <a:rPr b="1" i="1" sz="2000"/>
              <a:t>study of computation</a:t>
            </a:r>
            <a:endParaRPr sz="2000"/>
          </a:p>
          <a:p>
            <a:pPr lvl="1">
              <a:defRPr sz="1800"/>
            </a:pPr>
            <a:r>
              <a:rPr sz="1600"/>
              <a:t>investigating problems that can</a:t>
            </a:r>
            <a:br>
              <a:rPr sz="1600"/>
            </a:br>
            <a:r>
              <a:rPr sz="1600"/>
              <a:t>be solved computationally</a:t>
            </a:r>
            <a:endParaRPr sz="1600"/>
          </a:p>
          <a:p>
            <a:pPr lvl="1">
              <a:defRPr sz="1800"/>
            </a:pPr>
            <a:r>
              <a:rPr sz="1600"/>
              <a:t>programming languages used</a:t>
            </a:r>
            <a:br>
              <a:rPr sz="1600"/>
            </a:br>
            <a:r>
              <a:rPr sz="1600"/>
              <a:t>to describe computations</a:t>
            </a:r>
            <a:endParaRPr sz="1600"/>
          </a:p>
          <a:p>
            <a:pPr lvl="1">
              <a:defRPr sz="1800"/>
            </a:pPr>
            <a:r>
              <a:rPr sz="1600"/>
              <a:t>machines that carry out</a:t>
            </a:r>
            <a:br>
              <a:rPr sz="1600"/>
            </a:br>
            <a:r>
              <a:rPr sz="1600"/>
              <a:t>computations</a:t>
            </a:r>
            <a:endParaRPr sz="1600"/>
          </a:p>
          <a:p>
            <a:pPr lvl="1">
              <a:defRPr sz="1800"/>
            </a:pPr>
            <a:r>
              <a:rPr sz="1600"/>
              <a:t>theoretical limits of computation</a:t>
            </a:r>
            <a:br>
              <a:rPr sz="1600"/>
            </a:br>
            <a:r>
              <a:rPr sz="1600"/>
              <a:t>(what is or is not computable)</a:t>
            </a:r>
            <a:endParaRPr sz="1600"/>
          </a:p>
          <a:p>
            <a:pPr lvl="1">
              <a:defRPr sz="1800"/>
            </a:pPr>
            <a:r>
              <a:rPr sz="1600"/>
              <a:t>computational solutions to problems</a:t>
            </a:r>
            <a:br>
              <a:rPr sz="1600"/>
            </a:br>
            <a:r>
              <a:rPr sz="1600"/>
              <a:t>in math, science, medicine, </a:t>
            </a:r>
            <a:br>
              <a:rPr sz="1600"/>
            </a:br>
            <a:r>
              <a:rPr sz="1600"/>
              <a:t>business, education, journalism, ...</a:t>
            </a:r>
            <a:endParaRPr sz="1600"/>
          </a:p>
          <a:p>
            <a:pPr lvl="0">
              <a:spcBef>
                <a:spcPts val="2000"/>
              </a:spcBef>
              <a:defRPr sz="1800"/>
            </a:pPr>
            <a:r>
              <a:rPr sz="2000"/>
              <a:t>Computers play a key role</a:t>
            </a:r>
            <a:endParaRPr sz="2000"/>
          </a:p>
          <a:p>
            <a:pPr lvl="1">
              <a:defRPr sz="1800"/>
            </a:pPr>
            <a:r>
              <a:rPr sz="1600"/>
              <a:t>but (getting back to Dijkstra) computer science is not “about computers”</a:t>
            </a:r>
          </a:p>
        </p:txBody>
      </p:sp>
      <p:pic>
        <p:nvPicPr>
          <p:cNvPr id="88" name="Art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8300" y="2552700"/>
            <a:ext cx="4038600" cy="3025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Algorithms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sequence of steps carried out during a computation are defined by an </a:t>
            </a:r>
            <a:r>
              <a:rPr b="1" i="1" sz="2000"/>
              <a:t>algorithm</a:t>
            </a:r>
            <a:endParaRPr sz="2000"/>
          </a:p>
          <a:p>
            <a:pPr lvl="1">
              <a:defRPr sz="1800"/>
            </a:pPr>
            <a:r>
              <a:rPr sz="1600"/>
              <a:t>an algorithm can be thought of as a “prescription”</a:t>
            </a:r>
            <a:endParaRPr sz="1600"/>
          </a:p>
          <a:p>
            <a:pPr lvl="1">
              <a:spcBef>
                <a:spcPts val="2000"/>
              </a:spcBef>
              <a:defRPr sz="1800"/>
            </a:pPr>
            <a:r>
              <a:rPr sz="1600"/>
              <a:t>“follow these steps and you will solve your problem”</a:t>
            </a:r>
            <a:endParaRPr sz="1600"/>
          </a:p>
          <a:p>
            <a:pPr lvl="0">
              <a:defRPr sz="1800"/>
            </a:pPr>
            <a:r>
              <a:rPr sz="2000"/>
              <a:t>An algorithm includes a complete description of</a:t>
            </a:r>
            <a:endParaRPr sz="2000"/>
          </a:p>
          <a:p>
            <a:pPr lvl="1">
              <a:defRPr sz="1800"/>
            </a:pPr>
            <a:r>
              <a:rPr sz="1600"/>
              <a:t>the set of </a:t>
            </a:r>
            <a:r>
              <a:rPr b="1" i="1" sz="1600"/>
              <a:t>inputs</a:t>
            </a:r>
            <a:r>
              <a:rPr sz="1600"/>
              <a:t>, or starting conditions </a:t>
            </a:r>
            <a:endParaRPr sz="1600"/>
          </a:p>
          <a:p>
            <a:pPr lvl="2">
              <a:spcBef>
                <a:spcPts val="1200"/>
              </a:spcBef>
              <a:defRPr sz="1800"/>
            </a:pPr>
            <a:r>
              <a:rPr sz="1400"/>
              <a:t>a full specification of the problem to be solved</a:t>
            </a:r>
            <a:endParaRPr sz="1400"/>
          </a:p>
          <a:p>
            <a:pPr lvl="1">
              <a:defRPr sz="1800"/>
            </a:pPr>
            <a:r>
              <a:rPr sz="1600"/>
              <a:t>the set of </a:t>
            </a:r>
            <a:r>
              <a:rPr b="1" i="1" sz="1600"/>
              <a:t>outputs</a:t>
            </a:r>
            <a:endParaRPr sz="1600"/>
          </a:p>
          <a:p>
            <a:pPr lvl="2">
              <a:spcBef>
                <a:spcPts val="1200"/>
              </a:spcBef>
              <a:defRPr sz="1800"/>
            </a:pPr>
            <a:r>
              <a:rPr sz="1400"/>
              <a:t>descriptions of valid solutions to the problem </a:t>
            </a:r>
            <a:endParaRPr sz="1400"/>
          </a:p>
          <a:p>
            <a:pPr lvl="1">
              <a:defRPr sz="1800"/>
            </a:pPr>
            <a:r>
              <a:rPr sz="1600"/>
              <a:t>a sequence of </a:t>
            </a:r>
            <a:r>
              <a:rPr b="1" i="1" sz="1600"/>
              <a:t>operations</a:t>
            </a:r>
            <a:r>
              <a:rPr sz="1600"/>
              <a:t> that will eventually produce the output</a:t>
            </a:r>
            <a:endParaRPr sz="1600"/>
          </a:p>
          <a:p>
            <a:pPr lvl="2">
              <a:defRPr sz="1800"/>
            </a:pPr>
            <a:r>
              <a:rPr sz="1400"/>
              <a:t>steps must be simple and precise</a:t>
            </a:r>
          </a:p>
        </p:txBody>
      </p:sp>
    </p:spTree>
  </p:cSld>
  <p:clrMapOvr>
    <a:masterClrMapping/>
  </p:clrMapOvr>
  <p:transition spd="fast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Attributes of Algorithms</a:t>
            </a:r>
          </a:p>
        </p:txBody>
      </p:sp>
      <p:sp>
        <p:nvSpPr>
          <p:cNvPr id="94" name="Shape 9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It’s difficult to specify exactly what defines an algorithm</a:t>
            </a:r>
            <a:endParaRPr sz="2000"/>
          </a:p>
          <a:p>
            <a:pPr lvl="1">
              <a:defRPr sz="1800"/>
            </a:pPr>
            <a:r>
              <a:rPr sz="1600"/>
              <a:t>just what do we mean by “a sequence of simple and precise steps” ?</a:t>
            </a:r>
            <a:endParaRPr sz="1600"/>
          </a:p>
          <a:p>
            <a:pPr lvl="0">
              <a:spcBef>
                <a:spcPts val="3300"/>
              </a:spcBef>
              <a:defRPr sz="1800"/>
            </a:pPr>
            <a:r>
              <a:rPr sz="2000"/>
              <a:t>Most people who write about algorithms agree that steps must be</a:t>
            </a:r>
            <a:endParaRPr sz="2000"/>
          </a:p>
          <a:p>
            <a:pPr lvl="1">
              <a:spcBef>
                <a:spcPts val="1600"/>
              </a:spcBef>
              <a:defRPr sz="1800"/>
            </a:pPr>
            <a:r>
              <a:rPr b="1" sz="1600"/>
              <a:t>precise</a:t>
            </a:r>
            <a:r>
              <a:rPr sz="1600"/>
              <a:t>:  they must be written in terms understandable by anyone</a:t>
            </a:r>
            <a:endParaRPr sz="1600"/>
          </a:p>
          <a:p>
            <a:pPr lvl="2">
              <a:spcBef>
                <a:spcPts val="1200"/>
              </a:spcBef>
              <a:defRPr sz="1800"/>
            </a:pPr>
            <a:r>
              <a:rPr sz="1400"/>
              <a:t>but what does “precise” mean?  how precise does a step have to be?</a:t>
            </a:r>
            <a:endParaRPr sz="1400"/>
          </a:p>
          <a:p>
            <a:pPr lvl="1">
              <a:spcBef>
                <a:spcPts val="1600"/>
              </a:spcBef>
              <a:defRPr sz="1800"/>
            </a:pPr>
            <a:r>
              <a:rPr b="1" sz="1600"/>
              <a:t>effective</a:t>
            </a:r>
            <a:r>
              <a:rPr sz="1600"/>
              <a:t>:  a step must help the algorithm progress to the final goal</a:t>
            </a:r>
            <a:endParaRPr sz="1600"/>
          </a:p>
          <a:p>
            <a:pPr lvl="2">
              <a:spcBef>
                <a:spcPts val="1200"/>
              </a:spcBef>
              <a:defRPr sz="1800"/>
            </a:pPr>
            <a:r>
              <a:rPr sz="1400"/>
              <a:t>but how effective?  is there a formal definition of “effective”?</a:t>
            </a:r>
            <a:endParaRPr sz="1400"/>
          </a:p>
          <a:p>
            <a:pPr lvl="1">
              <a:spcBef>
                <a:spcPts val="1600"/>
              </a:spcBef>
              <a:defRPr sz="1800"/>
            </a:pPr>
            <a:r>
              <a:rPr b="1" sz="1600"/>
              <a:t>practical</a:t>
            </a:r>
            <a:r>
              <a:rPr sz="1600"/>
              <a:t>: a sequence of precise and effective steps may not be useful in practice</a:t>
            </a:r>
            <a:endParaRPr sz="1600"/>
          </a:p>
          <a:p>
            <a:pPr lvl="2">
              <a:defRPr sz="1800"/>
            </a:pPr>
            <a:r>
              <a:rPr sz="1400"/>
              <a:t>example (from Knuth):  a hypothetical algorithm for winning a chess tournament:  “for each game, consider all possible moves, choose the best one”</a:t>
            </a:r>
            <a:endParaRPr sz="1400"/>
          </a:p>
          <a:p>
            <a:pPr lvl="2">
              <a:defRPr sz="1800"/>
            </a:pPr>
            <a:r>
              <a:rPr sz="1400"/>
              <a:t>but as we saw in the last set of slides, this step would take at least 10</a:t>
            </a:r>
            <a:r>
              <a:rPr baseline="31999" sz="1400"/>
              <a:t>13</a:t>
            </a:r>
            <a:r>
              <a:rPr sz="1400"/>
              <a:t> years</a:t>
            </a:r>
            <a:endParaRPr sz="1400"/>
          </a:p>
          <a:p>
            <a:pPr lvl="2">
              <a:defRPr sz="1800"/>
            </a:pPr>
            <a:r>
              <a:rPr sz="1400"/>
              <a:t>not an “effective” strategy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History</a:t>
            </a:r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earliest known algorithms were defined by</a:t>
            </a:r>
            <a:br>
              <a:rPr sz="2000"/>
            </a:br>
            <a:r>
              <a:rPr sz="2000"/>
              <a:t>Greek mathematicians</a:t>
            </a:r>
            <a:endParaRPr sz="2000"/>
          </a:p>
          <a:p>
            <a:pPr lvl="1">
              <a:defRPr sz="1800"/>
            </a:pPr>
            <a:r>
              <a:rPr sz="1600"/>
              <a:t>e.g. Euclid’s method for the greatest common</a:t>
            </a:r>
            <a:br>
              <a:rPr sz="1600"/>
            </a:br>
            <a:r>
              <a:rPr sz="1600"/>
              <a:t>divisor of two integers, ca. 300 BC</a:t>
            </a:r>
            <a:endParaRPr sz="1600"/>
          </a:p>
          <a:p>
            <a:pPr lvl="0">
              <a:defRPr sz="1800"/>
            </a:pPr>
            <a:r>
              <a:rPr sz="2000"/>
              <a:t>The modern word “algorithm” comes from the </a:t>
            </a:r>
            <a:br>
              <a:rPr sz="2000"/>
            </a:br>
            <a:r>
              <a:rPr sz="2000"/>
              <a:t>name of the Persian scholar Muḥammad ibn </a:t>
            </a:r>
            <a:br>
              <a:rPr sz="2000"/>
            </a:br>
            <a:r>
              <a:rPr sz="2000"/>
              <a:t>Mūsā al-Ḵwārizmī (ca. 780 -- ca. 850)</a:t>
            </a:r>
            <a:endParaRPr sz="2000"/>
          </a:p>
          <a:p>
            <a:pPr lvl="1">
              <a:lnSpc>
                <a:spcPts val="3500"/>
              </a:lnSpc>
              <a:defRPr sz="1800"/>
            </a:pPr>
            <a:r>
              <a:rPr sz="1600"/>
              <a:t>when his work was published in Latin his name </a:t>
            </a:r>
            <a:br>
              <a:rPr sz="1600"/>
            </a:br>
            <a:r>
              <a:rPr sz="1600"/>
              <a:t>was spelled Algoritmi</a:t>
            </a:r>
            <a:endParaRPr sz="1600"/>
          </a:p>
          <a:p>
            <a:pPr lvl="1">
              <a:defRPr sz="1800"/>
            </a:pPr>
            <a:r>
              <a:rPr sz="1600"/>
              <a:t>he was the author of several influential works on </a:t>
            </a:r>
            <a:br>
              <a:rPr sz="1600"/>
            </a:br>
            <a:r>
              <a:rPr sz="1600"/>
              <a:t>mathematics and natural science</a:t>
            </a:r>
            <a:endParaRPr sz="1600"/>
          </a:p>
          <a:p>
            <a:pPr lvl="1">
              <a:defRPr sz="1800"/>
            </a:pPr>
            <a:r>
              <a:rPr sz="1600"/>
              <a:t>his book on the systematic solution of linear </a:t>
            </a:r>
            <a:br>
              <a:rPr sz="1600"/>
            </a:br>
            <a:r>
              <a:rPr sz="1600"/>
              <a:t>equations contained several algorithms</a:t>
            </a:r>
            <a:endParaRPr sz="1600"/>
          </a:p>
          <a:p>
            <a:pPr lvl="1">
              <a:defRPr sz="1800"/>
            </a:pPr>
            <a:r>
              <a:rPr sz="1600"/>
              <a:t>the title of this book is also the source of </a:t>
            </a:r>
            <a:br>
              <a:rPr sz="1600"/>
            </a:br>
            <a:r>
              <a:rPr sz="1600"/>
              <a:t>our word “algebra”</a:t>
            </a:r>
          </a:p>
        </p:txBody>
      </p:sp>
      <p:grpSp>
        <p:nvGrpSpPr>
          <p:cNvPr id="100" name="Group 100"/>
          <p:cNvGrpSpPr/>
          <p:nvPr/>
        </p:nvGrpSpPr>
        <p:grpSpPr>
          <a:xfrm>
            <a:off x="7061200" y="1866900"/>
            <a:ext cx="2286000" cy="3655108"/>
            <a:chOff x="0" y="0"/>
            <a:chExt cx="2286000" cy="3655107"/>
          </a:xfrm>
        </p:grpSpPr>
        <p:pic>
          <p:nvPicPr>
            <p:cNvPr id="98" name="180px-Abu_Abdullah_Muhammad_bin_Musa_al-Khwarizmi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86000" cy="306070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127000" dist="76200" dir="2700000">
                <a:srgbClr val="797979">
                  <a:alpha val="75000"/>
                </a:srgbClr>
              </a:outerShdw>
            </a:effectLst>
          </p:spPr>
        </p:pic>
        <p:sp>
          <p:nvSpPr>
            <p:cNvPr id="99" name="Shape 99"/>
            <p:cNvSpPr/>
            <p:nvPr/>
          </p:nvSpPr>
          <p:spPr>
            <a:xfrm>
              <a:off x="74124" y="3202892"/>
              <a:ext cx="2121397" cy="45221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/>
              </a:pPr>
              <a:r>
                <a:rPr sz="1200">
                  <a:latin typeface="Arial"/>
                  <a:ea typeface="Arial"/>
                  <a:cs typeface="Arial"/>
                  <a:sym typeface="Arial"/>
                </a:rPr>
                <a:t>USSR commemorative stamp</a:t>
              </a:r>
              <a:br>
                <a:rPr sz="1200">
                  <a:latin typeface="Arial"/>
                  <a:ea typeface="Arial"/>
                  <a:cs typeface="Arial"/>
                  <a:sym typeface="Arial"/>
                </a:rPr>
              </a:br>
              <a:r>
                <a:rPr sz="1200">
                  <a:latin typeface="Arial"/>
                  <a:ea typeface="Arial"/>
                  <a:cs typeface="Arial"/>
                  <a:sym typeface="Arial"/>
                </a:rPr>
                <a:t>(wikipedia.com)</a:t>
              </a:r>
            </a:p>
          </p:txBody>
        </p:sp>
      </p:grp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 Laboratory for Computational Experiments</a:t>
            </a:r>
          </a:p>
        </p:txBody>
      </p:sp>
      <p:sp>
        <p:nvSpPr>
          <p:cNvPr id="103" name="Shape 10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main philosophy for the textbook is that the best way to learn computer science is to work on “lab projects”</a:t>
            </a:r>
            <a:endParaRPr sz="2000"/>
          </a:p>
          <a:p>
            <a:pPr lvl="0">
              <a:spcBef>
                <a:spcPts val="1800"/>
              </a:spcBef>
              <a:defRPr sz="1800"/>
            </a:pPr>
            <a:r>
              <a:rPr sz="2000"/>
              <a:t>Analogy -- labs in intro chemistry classes</a:t>
            </a:r>
            <a:endParaRPr sz="2000"/>
          </a:p>
          <a:p>
            <a:pPr lvl="1">
              <a:defRPr sz="1800"/>
            </a:pPr>
            <a:r>
              <a:rPr sz="1600"/>
              <a:t>instructor prepares the materials and methods</a:t>
            </a:r>
            <a:endParaRPr sz="1600"/>
          </a:p>
          <a:p>
            <a:pPr lvl="1">
              <a:defRPr sz="1800"/>
            </a:pPr>
            <a:r>
              <a:rPr sz="1600"/>
              <a:t>students follow instructions, write up a report </a:t>
            </a:r>
            <a:br>
              <a:rPr sz="1600"/>
            </a:br>
            <a:r>
              <a:rPr sz="1600"/>
              <a:t>and submit it</a:t>
            </a:r>
            <a:endParaRPr sz="1600"/>
          </a:p>
          <a:p>
            <a:pPr lvl="1">
              <a:defRPr sz="1800"/>
            </a:pPr>
            <a:r>
              <a:rPr sz="1600"/>
              <a:t>an advantage of computer labs: </a:t>
            </a:r>
            <a:br>
              <a:rPr sz="1600"/>
            </a:br>
            <a:r>
              <a:rPr sz="1600"/>
              <a:t>no nasty smells or messy explosions...</a:t>
            </a:r>
            <a:endParaRPr sz="1600"/>
          </a:p>
          <a:p>
            <a:pPr lvl="0">
              <a:spcBef>
                <a:spcPts val="2800"/>
              </a:spcBef>
              <a:defRPr sz="1800"/>
            </a:pPr>
            <a:r>
              <a:rPr sz="2000"/>
              <a:t>Hands-on experience with the subject is </a:t>
            </a:r>
            <a:br>
              <a:rPr sz="2000"/>
            </a:br>
            <a:r>
              <a:rPr sz="2000"/>
              <a:t>more effective than simply reading about it</a:t>
            </a:r>
          </a:p>
        </p:txBody>
      </p:sp>
      <p:pic>
        <p:nvPicPr>
          <p:cNvPr id="104" name="40C8A7C77B7D4A47BEB7D1A24465890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38900" y="3111500"/>
            <a:ext cx="2946401" cy="276832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Shape 105"/>
          <p:cNvSpPr/>
          <p:nvPr/>
        </p:nvSpPr>
        <p:spPr>
          <a:xfrm>
            <a:off x="810972" y="6337300"/>
            <a:ext cx="7391401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800">
                <a:solidFill>
                  <a:srgbClr val="007D85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7D85"/>
                </a:solidFill>
              </a:rPr>
              <a:t>What sorts of lab projects have you done in other science courses?</a:t>
            </a:r>
          </a:p>
        </p:txBody>
      </p:sp>
      <p:sp>
        <p:nvSpPr>
          <p:cNvPr id="106" name="Shape 106"/>
          <p:cNvSpPr/>
          <p:nvPr/>
        </p:nvSpPr>
        <p:spPr>
          <a:xfrm>
            <a:off x="812800" y="6692900"/>
            <a:ext cx="7391400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 sz="18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>
                <a:solidFill>
                  <a:srgbClr val="000000"/>
                </a:solidFill>
              </a:defRPr>
            </a:pPr>
            <a:r>
              <a:rPr i="1">
                <a:solidFill>
                  <a:srgbClr val="007D64"/>
                </a:solidFill>
              </a:rPr>
              <a:t>Why do science courses have labs?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PythonLabs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Lab projects use a programming language named Python</a:t>
            </a:r>
            <a:endParaRPr sz="2000"/>
          </a:p>
          <a:p>
            <a:pPr lvl="0">
              <a:spcBef>
                <a:spcPts val="4500"/>
              </a:spcBef>
              <a:defRPr sz="1800"/>
            </a:pPr>
            <a:r>
              <a:rPr sz="2000"/>
              <a:t>Python provides a “computational workbench”</a:t>
            </a:r>
            <a:endParaRPr sz="2000"/>
          </a:p>
          <a:p>
            <a:pPr lvl="1">
              <a:defRPr sz="1800"/>
            </a:pPr>
            <a:r>
              <a:rPr sz="1600"/>
              <a:t>you will be given example programs and data with</a:t>
            </a:r>
            <a:br>
              <a:rPr sz="1600"/>
            </a:br>
            <a:r>
              <a:rPr sz="1600"/>
              <a:t>detailed instructions for how to use them</a:t>
            </a:r>
            <a:endParaRPr sz="1600"/>
          </a:p>
          <a:p>
            <a:pPr lvl="1">
              <a:defRPr sz="1800"/>
            </a:pPr>
            <a:r>
              <a:rPr sz="1600"/>
              <a:t>you will run programs, modify them, see what they </a:t>
            </a:r>
            <a:br>
              <a:rPr sz="1600"/>
            </a:br>
            <a:r>
              <a:rPr sz="1600"/>
              <a:t>do, learn how they work </a:t>
            </a:r>
            <a:endParaRPr sz="1600"/>
          </a:p>
          <a:p>
            <a:pPr lvl="1">
              <a:defRPr sz="1800"/>
            </a:pPr>
            <a:r>
              <a:rPr sz="1600"/>
              <a:t>use these programs as a staring point for writing</a:t>
            </a:r>
            <a:br>
              <a:rPr sz="1600"/>
            </a:br>
            <a:r>
              <a:rPr sz="1600"/>
              <a:t>your own Python programs</a:t>
            </a:r>
          </a:p>
        </p:txBody>
      </p:sp>
      <p:sp>
        <p:nvSpPr>
          <p:cNvPr id="110" name="Shape 110"/>
          <p:cNvSpPr/>
          <p:nvPr/>
        </p:nvSpPr>
        <p:spPr>
          <a:xfrm>
            <a:off x="4289730" y="6496050"/>
            <a:ext cx="438487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6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Download an installer from www.python.org</a:t>
            </a:r>
          </a:p>
        </p:txBody>
      </p:sp>
      <p:pic>
        <p:nvPicPr>
          <p:cNvPr id="111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22800" y="5092700"/>
            <a:ext cx="3454400" cy="127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990600" y="1334492"/>
            <a:ext cx="817880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22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2200">
                <a:solidFill>
                  <a:srgbClr val="007D64"/>
                </a:solidFill>
              </a:rPr>
              <a:t>What is Computer Science?</a:t>
            </a: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990600" y="203200"/>
            <a:ext cx="8750300" cy="1117600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Introduction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977900" y="2387600"/>
            <a:ext cx="8204200" cy="4470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Computation</a:t>
            </a:r>
            <a:endParaRPr sz="2000"/>
          </a:p>
          <a:p>
            <a:pPr lvl="0">
              <a:defRPr sz="1800"/>
            </a:pPr>
            <a:r>
              <a:rPr sz="2000"/>
              <a:t>The Limits of Computation</a:t>
            </a:r>
            <a:endParaRPr sz="2000"/>
          </a:p>
          <a:p>
            <a:pPr lvl="0">
              <a:defRPr sz="1800"/>
            </a:pPr>
            <a:r>
              <a:rPr sz="2000"/>
              <a:t>Algorithms</a:t>
            </a:r>
            <a:endParaRPr sz="2000"/>
          </a:p>
          <a:p>
            <a:pPr lvl="0">
              <a:defRPr sz="1800"/>
            </a:pPr>
            <a:r>
              <a:rPr sz="2000"/>
              <a:t>A Laboratory for Computational Experiments</a:t>
            </a:r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Example:  SieveLab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An old algorithm for making a list of prime numbers is known as the</a:t>
            </a:r>
            <a:br>
              <a:rPr sz="2000"/>
            </a:br>
            <a:r>
              <a:rPr sz="2000"/>
              <a:t>“Sieve of Eratosthenes”</a:t>
            </a:r>
            <a:endParaRPr sz="2000"/>
          </a:p>
          <a:p>
            <a:pPr lvl="0">
              <a:spcBef>
                <a:spcPts val="2000"/>
              </a:spcBef>
              <a:defRPr sz="1800"/>
            </a:pPr>
            <a:r>
              <a:rPr sz="2000"/>
              <a:t>One of the lab projects uses a Python program that implements the Sieve</a:t>
            </a:r>
            <a:endParaRPr sz="2000"/>
          </a:p>
          <a:p>
            <a:pPr lvl="0" marL="0" indent="635000">
              <a:spcBef>
                <a:spcPts val="20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sieve(50)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[2, 3, 5, 7, 11, 13, 17, 19, 23, 29, 31, 37, 41, 43, 47]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>
              <a:spcBef>
                <a:spcPts val="2000"/>
              </a:spcBef>
              <a:defRPr sz="1800"/>
            </a:pPr>
            <a:r>
              <a:rPr sz="2000"/>
              <a:t>You will be able to track the progress of the computation as the computer builds the list</a:t>
            </a:r>
            <a:endParaRPr sz="2000"/>
          </a:p>
          <a:p>
            <a:pPr lvl="0" marL="0" indent="635000">
              <a:spcBef>
                <a:spcPts val="20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a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[None, None, 2, 3, 4, 5, 6, 7, 8, 9, 10, ...]</a:t>
            </a:r>
            <a:endParaRPr>
              <a:latin typeface="Courier"/>
              <a:ea typeface="Courier"/>
              <a:cs typeface="Courier"/>
              <a:sym typeface="Courier"/>
            </a:endParaRPr>
          </a:p>
          <a:p>
            <a:pPr lvl="0" marL="0" indent="635000">
              <a:spcBef>
                <a:spcPts val="2000"/>
              </a:spcBef>
              <a:buSzTx/>
              <a:buFontTx/>
              <a:buNone/>
              <a:defRPr sz="1800"/>
            </a:pPr>
            <a:r>
              <a:rPr>
                <a:latin typeface="Courier"/>
                <a:ea typeface="Courier"/>
                <a:cs typeface="Courier"/>
                <a:sym typeface="Courier"/>
              </a:rPr>
              <a:t>&gt;&gt;&gt; </a:t>
            </a:r>
            <a:r>
              <a:rPr>
                <a:solidFill>
                  <a:srgbClr val="007D64"/>
                </a:solidFill>
                <a:latin typeface="Courier"/>
                <a:ea typeface="Courier"/>
                <a:cs typeface="Courier"/>
                <a:sym typeface="Courier"/>
              </a:rPr>
              <a:t>sift(2,a); print(a)</a:t>
            </a:r>
            <a:br>
              <a:rPr>
                <a:latin typeface="Courier"/>
                <a:ea typeface="Courier"/>
                <a:cs typeface="Courier"/>
                <a:sym typeface="Courier"/>
              </a:rPr>
            </a:br>
            <a:r>
              <a:rPr>
                <a:latin typeface="Courier"/>
                <a:ea typeface="Courier"/>
                <a:cs typeface="Courier"/>
                <a:sym typeface="Courier"/>
              </a:rPr>
              <a:t>[None, None, None, 3, None, 5, None, 7, None, 9, None, ...]</a:t>
            </a:r>
          </a:p>
        </p:txBody>
      </p:sp>
      <p:sp>
        <p:nvSpPr>
          <p:cNvPr id="115" name="Shape 115"/>
          <p:cNvSpPr/>
          <p:nvPr/>
        </p:nvSpPr>
        <p:spPr>
          <a:xfrm>
            <a:off x="2524430" y="6489699"/>
            <a:ext cx="579799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1600">
                <a:solidFill>
                  <a:srgbClr val="007D64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</a:defRPr>
            </a:pPr>
            <a:r>
              <a:rPr i="1" sz="1600">
                <a:solidFill>
                  <a:srgbClr val="007D64"/>
                </a:solidFill>
              </a:rPr>
              <a:t>Lab instructions will tell you what to type to make a list of primes and how to monitor the algorithm as the program runs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Example:  SphereLab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Another lab project is based on a computation</a:t>
            </a:r>
            <a:br>
              <a:rPr sz="2000"/>
            </a:br>
            <a:r>
              <a:rPr sz="2000"/>
              <a:t>that predicts the locations of the planets in the </a:t>
            </a:r>
            <a:br>
              <a:rPr sz="2000"/>
            </a:br>
            <a:r>
              <a:rPr sz="2000"/>
              <a:t>Solar System</a:t>
            </a:r>
            <a:endParaRPr sz="2000"/>
          </a:p>
          <a:p>
            <a:pPr lvl="1">
              <a:defRPr sz="1800"/>
            </a:pPr>
            <a:r>
              <a:rPr i="1" sz="1600"/>
              <a:t>N</a:t>
            </a:r>
            <a:r>
              <a:rPr sz="1600"/>
              <a:t>-body problem: there are no equations that</a:t>
            </a:r>
            <a:br>
              <a:rPr sz="1600"/>
            </a:br>
            <a:r>
              <a:rPr sz="1600"/>
              <a:t>will specify future locations at arbitrary times</a:t>
            </a:r>
            <a:endParaRPr sz="1600"/>
          </a:p>
          <a:p>
            <a:pPr lvl="1">
              <a:defRPr sz="1800"/>
            </a:pPr>
            <a:r>
              <a:rPr sz="1600"/>
              <a:t>positions must be computed</a:t>
            </a:r>
            <a:endParaRPr sz="1600"/>
          </a:p>
          <a:p>
            <a:pPr lvl="0">
              <a:spcBef>
                <a:spcPts val="2000"/>
              </a:spcBef>
              <a:defRPr sz="1800"/>
            </a:pPr>
            <a:r>
              <a:rPr sz="2000"/>
              <a:t>Lab instructions tell you how to start a</a:t>
            </a:r>
            <a:br>
              <a:rPr sz="2000"/>
            </a:br>
            <a:r>
              <a:rPr sz="2000"/>
              <a:t>simulation that plots the locations of the</a:t>
            </a:r>
            <a:br>
              <a:rPr sz="2000"/>
            </a:br>
            <a:r>
              <a:rPr sz="2000"/>
              <a:t>Sun and planets</a:t>
            </a:r>
            <a:endParaRPr sz="2000"/>
          </a:p>
          <a:p>
            <a:pPr lvl="0">
              <a:spcBef>
                <a:spcPts val="2000"/>
              </a:spcBef>
              <a:defRPr sz="1800"/>
            </a:pPr>
            <a:r>
              <a:rPr sz="2000"/>
              <a:t>The lab software lets you set up your own</a:t>
            </a:r>
            <a:br>
              <a:rPr sz="2000"/>
            </a:br>
            <a:r>
              <a:rPr sz="2000"/>
              <a:t>experiments</a:t>
            </a:r>
            <a:endParaRPr sz="2000"/>
          </a:p>
          <a:p>
            <a:pPr lvl="1">
              <a:defRPr sz="1800"/>
            </a:pPr>
            <a:r>
              <a:rPr sz="1600"/>
              <a:t>a small change in the initial position of a</a:t>
            </a:r>
            <a:br>
              <a:rPr sz="1600"/>
            </a:br>
            <a:r>
              <a:rPr sz="1600"/>
              <a:t>body can significantly alter its final position</a:t>
            </a:r>
          </a:p>
        </p:txBody>
      </p:sp>
      <p:pic>
        <p:nvPicPr>
          <p:cNvPr id="119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9900" y="1676400"/>
            <a:ext cx="2514600" cy="284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9900" y="4724400"/>
            <a:ext cx="2514600" cy="212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Projects for Beginning Programmers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The lab projects were designed for beginning programmers</a:t>
            </a:r>
            <a:endParaRPr sz="2000"/>
          </a:p>
          <a:p>
            <a:pPr lvl="0">
              <a:spcBef>
                <a:spcPts val="1500"/>
              </a:spcBef>
              <a:defRPr sz="1800"/>
            </a:pPr>
            <a:r>
              <a:rPr sz="2000"/>
              <a:t>The “tutorial exercises” in each chapter show how Python can be used to solve an interesting problem in computer science </a:t>
            </a:r>
            <a:endParaRPr sz="2000"/>
          </a:p>
          <a:p>
            <a:pPr lvl="1">
              <a:spcBef>
                <a:spcPts val="1500"/>
              </a:spcBef>
              <a:defRPr sz="1800"/>
            </a:pPr>
            <a:r>
              <a:rPr sz="1600"/>
              <a:t>these programs have already been written for you as examples</a:t>
            </a:r>
            <a:endParaRPr sz="1600"/>
          </a:p>
          <a:p>
            <a:pPr lvl="1">
              <a:spcBef>
                <a:spcPts val="1500"/>
              </a:spcBef>
              <a:defRPr sz="1800"/>
            </a:pPr>
            <a:r>
              <a:rPr sz="1600"/>
              <a:t>there are challenge projects that suggest ideas for how to modify or extend the programs</a:t>
            </a:r>
            <a:endParaRPr sz="1600"/>
          </a:p>
          <a:p>
            <a:pPr lvl="1">
              <a:spcBef>
                <a:spcPts val="1500"/>
              </a:spcBef>
              <a:defRPr sz="1800"/>
            </a:pPr>
            <a:r>
              <a:rPr sz="1600"/>
              <a:t>the end of each chapter also has additional programming exercises based on the material in the chapter</a:t>
            </a:r>
          </a:p>
        </p:txBody>
      </p:sp>
      <p:pic>
        <p:nvPicPr>
          <p:cNvPr id="12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450" y="4895850"/>
            <a:ext cx="8039100" cy="1638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What is Computer Science?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From the title of the field, one might think computer science is “the study of computers”</a:t>
            </a:r>
            <a:endParaRPr sz="2000"/>
          </a:p>
          <a:p>
            <a:pPr lvl="0">
              <a:spcBef>
                <a:spcPts val="2000"/>
              </a:spcBef>
              <a:defRPr sz="1800"/>
            </a:pPr>
            <a:r>
              <a:rPr sz="2000"/>
              <a:t>A quote from a famous computer scientist:</a:t>
            </a:r>
            <a:endParaRPr sz="2000"/>
          </a:p>
          <a:p>
            <a:pPr lvl="1" marL="0" indent="0">
              <a:buSzTx/>
              <a:buNone/>
              <a:defRPr sz="1800"/>
            </a:pPr>
            <a:r>
              <a:rPr i="1" sz="1600"/>
              <a:t>“Computer Science is no more about computers </a:t>
            </a:r>
            <a:br>
              <a:rPr i="1" sz="1600"/>
            </a:br>
            <a:r>
              <a:rPr i="1" sz="1600"/>
              <a:t>than astronomy is about telescopes”</a:t>
            </a:r>
            <a:endParaRPr sz="1600"/>
          </a:p>
          <a:p>
            <a:pPr lvl="1" marL="0" indent="0">
              <a:buSzTx/>
              <a:buNone/>
              <a:defRPr sz="1800"/>
            </a:pPr>
            <a:r>
              <a:rPr sz="1600"/>
              <a:t>Edsger Dijkstra (1930 -- 2002)</a:t>
            </a:r>
            <a:endParaRPr sz="1600"/>
          </a:p>
          <a:p>
            <a:pPr lvl="0">
              <a:spcBef>
                <a:spcPts val="3500"/>
              </a:spcBef>
              <a:defRPr sz="1800"/>
            </a:pPr>
            <a:r>
              <a:rPr sz="2000"/>
              <a:t>If CS is not the study of computers, what is it?</a:t>
            </a:r>
            <a:endParaRPr sz="2000"/>
          </a:p>
          <a:p>
            <a:pPr lvl="0">
              <a:spcBef>
                <a:spcPts val="5200"/>
              </a:spcBef>
              <a:defRPr sz="1800"/>
            </a:pPr>
            <a:r>
              <a:rPr sz="2000"/>
              <a:t>To answer this question, let’s first ask what computers are, and what they can do -- then come back to the main question of “what is computer science?”</a:t>
            </a:r>
          </a:p>
        </p:txBody>
      </p:sp>
      <p:pic>
        <p:nvPicPr>
          <p:cNvPr id="30" name="File-Edsger_Wybe_Dijkstra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6600" y="2959100"/>
            <a:ext cx="1428750" cy="190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Electronic Brains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508000" y="1816100"/>
            <a:ext cx="8890000" cy="50419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When computers first started being widely used in the 1950s the general public viewed them as “electronic brains”</a:t>
            </a:r>
            <a:endParaRPr sz="2000"/>
          </a:p>
          <a:p>
            <a:pPr lvl="1">
              <a:defRPr sz="1800"/>
            </a:pPr>
            <a:r>
              <a:rPr sz="1600"/>
              <a:t>they were huge, expensive, mysterious</a:t>
            </a:r>
            <a:endParaRPr sz="1600"/>
          </a:p>
          <a:p>
            <a:pPr lvl="1">
              <a:defRPr sz="1800"/>
            </a:pPr>
            <a:r>
              <a:rPr sz="1600"/>
              <a:t>found only in the largest corporate, </a:t>
            </a:r>
            <a:br>
              <a:rPr sz="1600"/>
            </a:br>
            <a:r>
              <a:rPr sz="1600"/>
              <a:t>government, or university labs</a:t>
            </a:r>
            <a:endParaRPr sz="1600"/>
          </a:p>
          <a:p>
            <a:pPr lvl="1">
              <a:defRPr sz="1800"/>
            </a:pPr>
            <a:r>
              <a:rPr sz="1600"/>
              <a:t>sci-fi movies exploited this “electronic brain” </a:t>
            </a:r>
            <a:br>
              <a:rPr sz="1600"/>
            </a:br>
            <a:r>
              <a:rPr sz="1600"/>
              <a:t>viewpoint</a:t>
            </a:r>
            <a:endParaRPr sz="1600"/>
          </a:p>
          <a:p>
            <a:pPr lvl="0">
              <a:spcBef>
                <a:spcPts val="3200"/>
              </a:spcBef>
              <a:defRPr sz="1800"/>
            </a:pPr>
            <a:r>
              <a:rPr sz="2000"/>
              <a:t>Why a “brain” instead of some other metaphor?</a:t>
            </a:r>
            <a:endParaRPr sz="2000"/>
          </a:p>
          <a:p>
            <a:pPr lvl="1">
              <a:defRPr sz="1800"/>
            </a:pPr>
            <a:r>
              <a:rPr sz="1600"/>
              <a:t>the calculations performed by computers </a:t>
            </a:r>
            <a:br>
              <a:rPr sz="1600"/>
            </a:br>
            <a:r>
              <a:rPr sz="1600"/>
              <a:t>were the sorts of things only highly trained </a:t>
            </a:r>
            <a:br>
              <a:rPr sz="1600"/>
            </a:br>
            <a:r>
              <a:rPr sz="1600"/>
              <a:t>people were able to do</a:t>
            </a:r>
            <a:endParaRPr sz="1600"/>
          </a:p>
          <a:p>
            <a:pPr lvl="1">
              <a:defRPr sz="1800"/>
            </a:pPr>
            <a:r>
              <a:rPr sz="1600"/>
              <a:t>example: compute the trajectory of a rocket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6705600" y="2540000"/>
            <a:ext cx="2554166" cy="3676650"/>
            <a:chOff x="0" y="0"/>
            <a:chExt cx="2554165" cy="3676650"/>
          </a:xfrm>
        </p:grpSpPr>
        <p:pic>
          <p:nvPicPr>
            <p:cNvPr id="34" name="?year=1947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540000" cy="33623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5" name="Shape 35"/>
            <p:cNvSpPr/>
            <p:nvPr/>
          </p:nvSpPr>
          <p:spPr>
            <a:xfrm>
              <a:off x="1087079" y="3435350"/>
              <a:ext cx="1467087" cy="2413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" u="sng">
                  <a:hlinkClick r:id="rId3" invalidUrl="" action="" tgtFrame="" tooltip="" history="1" highlightClick="0" endSnd="0"/>
                </a:defRPr>
              </a:lvl1pPr>
            </a:lstStyle>
            <a:p>
              <a:pPr lvl="0">
                <a:defRPr sz="1800" u="none"/>
              </a:pPr>
              <a:r>
                <a:rPr sz="1000" u="sng">
                  <a:hlinkClick r:id="rId3" invalidUrl="" action="" tgtFrame="" tooltip="" history="1" highlightClick="0" endSnd="0"/>
                </a:rPr>
                <a:t>www.computerhistory.org</a:t>
              </a:r>
            </a:p>
          </p:txBody>
        </p:sp>
      </p:grp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Appliances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Today computers are essential tools in </a:t>
            </a:r>
            <a:br>
              <a:rPr sz="2000"/>
            </a:br>
            <a:r>
              <a:rPr sz="2000"/>
              <a:t>modern society</a:t>
            </a:r>
            <a:endParaRPr sz="2000"/>
          </a:p>
          <a:p>
            <a:pPr lvl="0">
              <a:defRPr sz="1800"/>
            </a:pPr>
            <a:r>
              <a:rPr sz="2000"/>
              <a:t>Personal computers (desktops and laptops)</a:t>
            </a:r>
            <a:endParaRPr sz="2000"/>
          </a:p>
          <a:p>
            <a:pPr lvl="1">
              <a:defRPr sz="1800"/>
            </a:pPr>
            <a:r>
              <a:rPr sz="1600"/>
              <a:t>write papers, manage personal finances, ....</a:t>
            </a:r>
            <a:endParaRPr sz="1600"/>
          </a:p>
          <a:p>
            <a:pPr lvl="1">
              <a:defRPr sz="1800"/>
            </a:pPr>
            <a:r>
              <a:rPr sz="1600"/>
              <a:t>entertainment:  games, video, audio, ....</a:t>
            </a:r>
            <a:endParaRPr sz="1600"/>
          </a:p>
          <a:p>
            <a:pPr lvl="0">
              <a:defRPr sz="1800"/>
            </a:pPr>
            <a:r>
              <a:rPr sz="2000"/>
              <a:t>Business computers</a:t>
            </a:r>
            <a:endParaRPr sz="2000"/>
          </a:p>
          <a:p>
            <a:pPr lvl="1">
              <a:defRPr sz="1800"/>
            </a:pPr>
            <a:r>
              <a:rPr sz="1600"/>
              <a:t>day-to-day operations:  payroll, billing, ...</a:t>
            </a:r>
            <a:endParaRPr sz="1600"/>
          </a:p>
          <a:p>
            <a:pPr lvl="1">
              <a:defRPr sz="1800"/>
            </a:pPr>
            <a:r>
              <a:rPr sz="1600"/>
              <a:t>customer service:  web sites, customer data, ...</a:t>
            </a:r>
            <a:endParaRPr sz="1600"/>
          </a:p>
          <a:p>
            <a:pPr lvl="0">
              <a:defRPr sz="1800"/>
            </a:pPr>
            <a:r>
              <a:rPr sz="2000"/>
              <a:t>Embedded computers</a:t>
            </a:r>
            <a:endParaRPr sz="2000"/>
          </a:p>
          <a:p>
            <a:pPr lvl="1">
              <a:defRPr sz="1800"/>
            </a:pPr>
            <a:r>
              <a:rPr sz="1600"/>
              <a:t>microchips used as controllers in cars, phones, buildings, ....</a:t>
            </a:r>
            <a:endParaRPr sz="1600"/>
          </a:p>
          <a:p>
            <a:pPr lvl="0">
              <a:defRPr sz="1800"/>
            </a:pPr>
            <a:r>
              <a:rPr sz="2000"/>
              <a:t>Supercomputers</a:t>
            </a:r>
            <a:endParaRPr sz="2000"/>
          </a:p>
          <a:p>
            <a:pPr lvl="1">
              <a:defRPr sz="1800"/>
            </a:pPr>
            <a:r>
              <a:rPr sz="1600"/>
              <a:t>large “number crunchers” used in scientific research and other areas</a:t>
            </a:r>
            <a:endParaRPr sz="1600"/>
          </a:p>
          <a:p>
            <a:pPr lvl="1">
              <a:defRPr sz="1800"/>
            </a:pPr>
            <a:r>
              <a:rPr sz="1600"/>
              <a:t>parallel processing:  from a few dozen to a few thousand CPU chips</a:t>
            </a:r>
          </a:p>
        </p:txBody>
      </p:sp>
      <p:pic>
        <p:nvPicPr>
          <p:cNvPr id="40" name="main_homescreen200812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58200" y="4508500"/>
            <a:ext cx="774700" cy="16630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" name="Group 43"/>
          <p:cNvGrpSpPr/>
          <p:nvPr/>
        </p:nvGrpSpPr>
        <p:grpSpPr>
          <a:xfrm>
            <a:off x="6692900" y="1625600"/>
            <a:ext cx="2921000" cy="2832100"/>
            <a:chOff x="0" y="0"/>
            <a:chExt cx="2921000" cy="2832100"/>
          </a:xfrm>
        </p:grpSpPr>
        <p:pic>
          <p:nvPicPr>
            <p:cNvPr id="41" name="macbook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21000" cy="2832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" name="Shape 42"/>
            <p:cNvSpPr/>
            <p:nvPr/>
          </p:nvSpPr>
          <p:spPr>
            <a:xfrm>
              <a:off x="152400" y="2349500"/>
              <a:ext cx="1816100" cy="2921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What Computers Can’t Do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00"/>
              <a:t>One way to approach the question of “what is a computer?” is to look at some of the things we </a:t>
            </a:r>
            <a:r>
              <a:rPr b="1" i="1" sz="2000"/>
              <a:t>don’t</a:t>
            </a:r>
            <a:r>
              <a:rPr sz="2000"/>
              <a:t> expect a computer to be able to do</a:t>
            </a:r>
            <a:endParaRPr sz="2000"/>
          </a:p>
          <a:p>
            <a:pPr lvl="0" marL="0" indent="0">
              <a:spcBef>
                <a:spcPts val="1600"/>
              </a:spcBef>
              <a:buSzTx/>
              <a:buNone/>
              <a:defRPr sz="1800"/>
            </a:pPr>
            <a:r>
              <a:rPr b="1" sz="2000"/>
              <a:t>Problem 1</a:t>
            </a:r>
            <a:r>
              <a:rPr sz="2000"/>
              <a:t>:  </a:t>
            </a:r>
            <a:r>
              <a:rPr b="1" sz="2000"/>
              <a:t>Choose a college or university to attend</a:t>
            </a:r>
            <a:endParaRPr sz="2000"/>
          </a:p>
          <a:p>
            <a:pPr lvl="0">
              <a:defRPr sz="1800"/>
            </a:pPr>
            <a:r>
              <a:rPr sz="2000"/>
              <a:t>Would you trust a computer to </a:t>
            </a:r>
            <a:br>
              <a:rPr sz="2000"/>
            </a:br>
            <a:r>
              <a:rPr sz="2000"/>
              <a:t>solve this problem for you?</a:t>
            </a:r>
            <a:endParaRPr sz="2000"/>
          </a:p>
          <a:p>
            <a:pPr lvl="1">
              <a:defRPr sz="1800"/>
            </a:pPr>
            <a:r>
              <a:rPr sz="1600"/>
              <a:t>several factors are involved, many</a:t>
            </a:r>
            <a:br>
              <a:rPr sz="1600"/>
            </a:br>
            <a:r>
              <a:rPr sz="1600"/>
              <a:t>of them hard to quantify</a:t>
            </a:r>
            <a:endParaRPr sz="1600"/>
          </a:p>
          <a:p>
            <a:pPr lvl="1">
              <a:defRPr sz="1800"/>
            </a:pPr>
            <a:r>
              <a:rPr sz="1600"/>
              <a:t>you don’t expect another person </a:t>
            </a:r>
            <a:br>
              <a:rPr sz="1600"/>
            </a:br>
            <a:r>
              <a:rPr sz="1600"/>
              <a:t>to solve this problem for you, either</a:t>
            </a:r>
            <a:endParaRPr sz="1600"/>
          </a:p>
          <a:p>
            <a:pPr lvl="1">
              <a:defRPr sz="1800"/>
            </a:pPr>
            <a:r>
              <a:rPr sz="1600"/>
              <a:t>the issue here is not the computer, </a:t>
            </a:r>
            <a:br>
              <a:rPr sz="1600"/>
            </a:br>
            <a:r>
              <a:rPr sz="1600"/>
              <a:t>it’s the nature of the problem</a:t>
            </a:r>
            <a:endParaRPr sz="1600"/>
          </a:p>
          <a:p>
            <a:pPr lvl="1">
              <a:defRPr sz="1800"/>
            </a:pPr>
            <a:r>
              <a:rPr sz="1600"/>
              <a:t>in order to “compute” the best</a:t>
            </a:r>
            <a:br>
              <a:rPr sz="1600"/>
            </a:br>
            <a:r>
              <a:rPr sz="1600"/>
              <a:t>choice you would need to be</a:t>
            </a:r>
            <a:br>
              <a:rPr sz="1600"/>
            </a:br>
            <a:r>
              <a:rPr sz="1600"/>
              <a:t>give a precise weight to each</a:t>
            </a:r>
            <a:br>
              <a:rPr sz="1600"/>
            </a:br>
            <a:r>
              <a:rPr sz="1600"/>
              <a:t>factor</a:t>
            </a:r>
          </a:p>
        </p:txBody>
      </p:sp>
      <p:pic>
        <p:nvPicPr>
          <p:cNvPr id="47" name="quantifiabl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9372" y="3740249"/>
            <a:ext cx="3938553" cy="26452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What Computers Can’t Do (cont’d)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2800"/>
              </a:spcBef>
              <a:buSzTx/>
              <a:buNone/>
              <a:defRPr sz="1800"/>
            </a:pPr>
            <a:r>
              <a:rPr b="1" sz="2000"/>
              <a:t>Problem 2</a:t>
            </a:r>
            <a:r>
              <a:rPr sz="2000"/>
              <a:t>:  </a:t>
            </a:r>
            <a:r>
              <a:rPr b="1" sz="2000"/>
              <a:t>Invite friends over to watch a DVD</a:t>
            </a:r>
            <a:endParaRPr sz="2000"/>
          </a:p>
          <a:p>
            <a:pPr lvl="0">
              <a:defRPr sz="1800"/>
            </a:pPr>
            <a:r>
              <a:rPr sz="2000"/>
              <a:t>It would be nice if our cell phones were more like personal assistants</a:t>
            </a:r>
            <a:endParaRPr sz="2000"/>
          </a:p>
          <a:p>
            <a:pPr lvl="1">
              <a:defRPr sz="1800"/>
            </a:pPr>
            <a:r>
              <a:rPr sz="1600"/>
              <a:t>pick up the phone, say “invite Erica and </a:t>
            </a:r>
            <a:br>
              <a:rPr sz="1600"/>
            </a:br>
            <a:r>
              <a:rPr sz="1600"/>
              <a:t>Katie over to watch a DVD”</a:t>
            </a:r>
            <a:endParaRPr sz="1600"/>
          </a:p>
          <a:p>
            <a:pPr lvl="1">
              <a:defRPr sz="1800"/>
            </a:pPr>
            <a:r>
              <a:rPr sz="1600"/>
              <a:t>your phone would negotiate with their </a:t>
            </a:r>
            <a:br>
              <a:rPr sz="1600"/>
            </a:br>
            <a:r>
              <a:rPr sz="1600"/>
              <a:t>phones to pick a time that works</a:t>
            </a:r>
            <a:endParaRPr sz="1600"/>
          </a:p>
          <a:p>
            <a:pPr lvl="1">
              <a:defRPr sz="1800"/>
            </a:pPr>
            <a:r>
              <a:rPr sz="1600"/>
              <a:t>this is the sort of thing humans can do </a:t>
            </a:r>
            <a:br>
              <a:rPr sz="1600"/>
            </a:br>
            <a:r>
              <a:rPr sz="1600"/>
              <a:t>(“have your people call my people...”) </a:t>
            </a:r>
            <a:endParaRPr sz="1600"/>
          </a:p>
          <a:p>
            <a:pPr lvl="0">
              <a:spcBef>
                <a:spcPts val="1500"/>
              </a:spcBef>
              <a:defRPr sz="1800"/>
            </a:pPr>
            <a:r>
              <a:rPr sz="2000"/>
              <a:t>Unlike the previous problem, this is</a:t>
            </a:r>
            <a:br>
              <a:rPr sz="2000"/>
            </a:br>
            <a:r>
              <a:rPr sz="2000"/>
              <a:t>an example of something humans can do </a:t>
            </a:r>
            <a:br>
              <a:rPr sz="2000"/>
            </a:br>
            <a:r>
              <a:rPr sz="2000"/>
              <a:t>that machines (so far) cannot</a:t>
            </a:r>
            <a:endParaRPr sz="2000"/>
          </a:p>
          <a:p>
            <a:pPr lvl="1">
              <a:defRPr sz="1800"/>
            </a:pPr>
            <a:r>
              <a:rPr sz="1600"/>
              <a:t>will a future computer be able to solve</a:t>
            </a:r>
            <a:br>
              <a:rPr sz="1600"/>
            </a:br>
            <a:r>
              <a:rPr sz="1600"/>
              <a:t>this problem?</a:t>
            </a:r>
          </a:p>
        </p:txBody>
      </p:sp>
      <p:pic>
        <p:nvPicPr>
          <p:cNvPr id="51" name="images%3Fq%3Dmotorola%2Bdroid%26hl%3Den%26biw%3D992%26bih%3D804%26gbv%3D2%26tbs%3Disch-1&amp;itbs=1&amp;iact=hc&amp;vpx=556&amp;vpy=432&amp;dur=9659&amp;hovh=208&amp;hovw=243&amp;tx=72&amp;ty=90&amp;ei=pjCaTIuMAYXUtQPsyMXCDA&amp;oei=iDCaTOHGA4K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3238500"/>
            <a:ext cx="3086100" cy="264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What Computers Can’t Do (cont’d)</a:t>
            </a:r>
          </a:p>
        </p:txBody>
      </p:sp>
      <p:sp>
        <p:nvSpPr>
          <p:cNvPr id="54" name="Shape 5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2800"/>
              </a:spcBef>
              <a:buSzTx/>
              <a:buNone/>
              <a:defRPr sz="1800"/>
            </a:pPr>
            <a:r>
              <a:rPr b="1" sz="2000"/>
              <a:t>Problem 3</a:t>
            </a:r>
            <a:r>
              <a:rPr sz="2000"/>
              <a:t>:  </a:t>
            </a:r>
            <a:r>
              <a:rPr b="1" sz="2000"/>
              <a:t>The perfect game of chess</a:t>
            </a:r>
            <a:endParaRPr sz="2000"/>
          </a:p>
          <a:p>
            <a:pPr lvl="0">
              <a:defRPr sz="1800"/>
            </a:pPr>
            <a:r>
              <a:rPr sz="2000"/>
              <a:t>You might think it would be easy for a computer to win a game of chess</a:t>
            </a:r>
            <a:endParaRPr sz="2000"/>
          </a:p>
          <a:p>
            <a:pPr lvl="0">
              <a:defRPr sz="1800"/>
            </a:pPr>
            <a:r>
              <a:rPr sz="2000"/>
              <a:t>The rules of the game are simple, and it’s straightforward to write a program that would have a computer examine all possible moves</a:t>
            </a:r>
            <a:endParaRPr sz="2000"/>
          </a:p>
          <a:p>
            <a:pPr lvl="0">
              <a:defRPr sz="1800"/>
            </a:pPr>
            <a:r>
              <a:rPr sz="2000"/>
              <a:t>The problem: there are too many moves to consider</a:t>
            </a:r>
            <a:endParaRPr sz="2000"/>
          </a:p>
          <a:p>
            <a:pPr lvl="1">
              <a:defRPr sz="1800"/>
            </a:pPr>
            <a:r>
              <a:rPr sz="1600"/>
              <a:t>there are an estimated 10</a:t>
            </a:r>
            <a:r>
              <a:rPr baseline="31999" sz="1600"/>
              <a:t>43</a:t>
            </a:r>
            <a:r>
              <a:rPr sz="1600"/>
              <a:t> possible games</a:t>
            </a:r>
            <a:endParaRPr sz="1600"/>
          </a:p>
          <a:p>
            <a:pPr lvl="1">
              <a:defRPr sz="1800"/>
            </a:pPr>
            <a:r>
              <a:rPr sz="1600"/>
              <a:t>a supercomputer checking 10</a:t>
            </a:r>
            <a:r>
              <a:rPr baseline="31999" sz="1600"/>
              <a:t>12</a:t>
            </a:r>
            <a:r>
              <a:rPr sz="1600"/>
              <a:t> boards/sec</a:t>
            </a:r>
            <a:br>
              <a:rPr sz="1600"/>
            </a:br>
            <a:r>
              <a:rPr sz="1600"/>
              <a:t>would need 10</a:t>
            </a:r>
            <a:r>
              <a:rPr baseline="31999" sz="1600"/>
              <a:t>21  </a:t>
            </a:r>
            <a:r>
              <a:rPr sz="1600"/>
              <a:t>years to look at them all</a:t>
            </a:r>
            <a:endParaRPr sz="1600"/>
          </a:p>
          <a:p>
            <a:pPr lvl="0">
              <a:defRPr sz="1800"/>
            </a:pPr>
            <a:r>
              <a:rPr sz="2000"/>
              <a:t>So here we have a new type of limitation: </a:t>
            </a:r>
            <a:br>
              <a:rPr sz="2000"/>
            </a:br>
            <a:r>
              <a:rPr sz="2000"/>
              <a:t>a practical limit</a:t>
            </a:r>
            <a:endParaRPr sz="2000"/>
          </a:p>
          <a:p>
            <a:pPr lvl="1">
              <a:defRPr sz="1800"/>
            </a:pPr>
            <a:r>
              <a:rPr sz="1600"/>
              <a:t>people are no better than machines at </a:t>
            </a:r>
            <a:br>
              <a:rPr sz="1600"/>
            </a:br>
            <a:r>
              <a:rPr sz="1600"/>
              <a:t>performing this task</a:t>
            </a:r>
            <a:endParaRPr sz="1600"/>
          </a:p>
          <a:p>
            <a:pPr lvl="1">
              <a:defRPr sz="1800"/>
            </a:pPr>
            <a:r>
              <a:rPr sz="1600"/>
              <a:t>grand masters do not consider all </a:t>
            </a:r>
            <a:br>
              <a:rPr sz="1600"/>
            </a:br>
            <a:r>
              <a:rPr sz="1600"/>
              <a:t>possible moves</a:t>
            </a:r>
          </a:p>
        </p:txBody>
      </p:sp>
      <p:pic>
        <p:nvPicPr>
          <p:cNvPr id="55" name="chess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89587" y="4105076"/>
            <a:ext cx="2973612" cy="29736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600">
                <a:solidFill>
                  <a:srgbClr val="007D64"/>
                </a:solidFill>
              </a:rPr>
              <a:t>What Computers Can’t Do (cont’d)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spcBef>
                <a:spcPts val="2800"/>
              </a:spcBef>
              <a:buSzTx/>
              <a:buNone/>
              <a:defRPr sz="1800"/>
            </a:pPr>
            <a:r>
              <a:rPr b="1" sz="2000"/>
              <a:t>Problem 4</a:t>
            </a:r>
            <a:r>
              <a:rPr sz="2000"/>
              <a:t>:  </a:t>
            </a:r>
            <a:r>
              <a:rPr b="1" sz="2000"/>
              <a:t>Non-computable functions</a:t>
            </a:r>
            <a:endParaRPr sz="2000"/>
          </a:p>
          <a:p>
            <a:pPr lvl="0">
              <a:defRPr sz="1800"/>
            </a:pPr>
            <a:r>
              <a:rPr sz="2000"/>
              <a:t>A famous problem in computer science </a:t>
            </a:r>
            <a:br>
              <a:rPr sz="2000"/>
            </a:br>
            <a:r>
              <a:rPr sz="2000"/>
              <a:t>is known as “the halting problem”</a:t>
            </a:r>
            <a:endParaRPr sz="2000"/>
          </a:p>
          <a:p>
            <a:pPr lvl="0">
              <a:defRPr sz="1800"/>
            </a:pPr>
            <a:r>
              <a:rPr sz="2000"/>
              <a:t>The goal: write a program that determines</a:t>
            </a:r>
            <a:br>
              <a:rPr sz="2000"/>
            </a:br>
            <a:r>
              <a:rPr sz="2000"/>
              <a:t> if another program is stuck</a:t>
            </a:r>
            <a:endParaRPr sz="2000"/>
          </a:p>
          <a:p>
            <a:pPr lvl="1">
              <a:defRPr sz="1800"/>
            </a:pPr>
            <a:r>
              <a:rPr sz="1600"/>
              <a:t>suppose you’re writing a paper and the pointer </a:t>
            </a:r>
            <a:br>
              <a:rPr sz="1600"/>
            </a:br>
            <a:r>
              <a:rPr sz="1600"/>
              <a:t>changes to the “busy” icon</a:t>
            </a:r>
            <a:endParaRPr sz="1600"/>
          </a:p>
          <a:p>
            <a:pPr lvl="1">
              <a:defRPr sz="1800"/>
            </a:pPr>
            <a:r>
              <a:rPr sz="1600"/>
              <a:t>it is impossible to write a “halt checker” to </a:t>
            </a:r>
            <a:br>
              <a:rPr sz="1600"/>
            </a:br>
            <a:r>
              <a:rPr sz="1600"/>
              <a:t>see if the word processor has crashed</a:t>
            </a:r>
            <a:endParaRPr sz="1600"/>
          </a:p>
          <a:p>
            <a:pPr lvl="0">
              <a:defRPr sz="1800"/>
            </a:pPr>
            <a:r>
              <a:rPr sz="2000"/>
              <a:t>This problem is related to paradoxes in logic </a:t>
            </a:r>
            <a:br>
              <a:rPr sz="2000"/>
            </a:br>
            <a:r>
              <a:rPr sz="2000"/>
              <a:t>(e.g. “this statement is false”)</a:t>
            </a:r>
            <a:endParaRPr sz="2000"/>
          </a:p>
          <a:p>
            <a:pPr lvl="1">
              <a:defRPr sz="1800"/>
            </a:pPr>
            <a:r>
              <a:rPr sz="1600"/>
              <a:t>a new type of limitation: a mathematical barrier</a:t>
            </a:r>
            <a:endParaRPr sz="1600"/>
          </a:p>
          <a:p>
            <a:pPr lvl="1">
              <a:defRPr sz="1800"/>
            </a:pPr>
            <a:r>
              <a:rPr sz="1600"/>
              <a:t>another example where people are no better </a:t>
            </a:r>
            <a:br>
              <a:rPr sz="1600"/>
            </a:br>
            <a:r>
              <a:rPr sz="1600"/>
              <a:t>than machines at solving the problem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